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20"/>
  </p:notesMasterIdLst>
  <p:sldIdLst>
    <p:sldId id="257" r:id="rId2"/>
    <p:sldId id="278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2" r:id="rId14"/>
    <p:sldId id="268" r:id="rId15"/>
    <p:sldId id="279" r:id="rId16"/>
    <p:sldId id="280" r:id="rId17"/>
    <p:sldId id="281" r:id="rId18"/>
    <p:sldId id="27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63D"/>
    <a:srgbClr val="6998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446" autoAdjust="0"/>
  </p:normalViewPr>
  <p:slideViewPr>
    <p:cSldViewPr snapToGrid="0">
      <p:cViewPr varScale="1">
        <p:scale>
          <a:sx n="103" d="100"/>
          <a:sy n="103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2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Relationship Id="rId27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E30DA4-B6FA-4717-9CCF-F419E451828D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529CC6-FBF8-407E-9649-C0A2A0415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346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dp</a:t>
            </a:r>
            <a:r>
              <a:rPr lang="en-US" b="1" dirty="0"/>
              <a:t> (Density-independent pixels):</a:t>
            </a:r>
            <a:r>
              <a:rPr lang="en-US" dirty="0"/>
              <a:t> Use </a:t>
            </a:r>
            <a:r>
              <a:rPr lang="en-US" dirty="0" err="1"/>
              <a:t>dp</a:t>
            </a:r>
            <a:r>
              <a:rPr lang="en-US" dirty="0"/>
              <a:t> instead of </a:t>
            </a:r>
            <a:r>
              <a:rPr lang="en-US" dirty="0" err="1"/>
              <a:t>px</a:t>
            </a:r>
            <a:r>
              <a:rPr lang="en-US" dirty="0"/>
              <a:t> (pixels) to ensure consistent UI scaling across different devices.</a:t>
            </a:r>
          </a:p>
          <a:p>
            <a:r>
              <a:rPr lang="en-US" b="1" dirty="0" err="1"/>
              <a:t>sp</a:t>
            </a:r>
            <a:r>
              <a:rPr lang="en-US" b="1" dirty="0"/>
              <a:t> (Scale-independent pixels):</a:t>
            </a:r>
            <a:r>
              <a:rPr lang="en-US" dirty="0"/>
              <a:t> Use </a:t>
            </a:r>
            <a:r>
              <a:rPr lang="en-US" dirty="0" err="1"/>
              <a:t>sp</a:t>
            </a:r>
            <a:r>
              <a:rPr lang="en-US" dirty="0"/>
              <a:t> for text sizes to respect user’s font size settings.</a:t>
            </a:r>
          </a:p>
          <a:p>
            <a:r>
              <a:rPr lang="en-US" b="1" dirty="0"/>
              <a:t>Qualifier Directories:</a:t>
            </a:r>
            <a:r>
              <a:rPr lang="en-US" dirty="0"/>
              <a:t> Provide alternate layouts for different screen sizes or orientations (e.g., layout-land/ for landscape mode).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2AC6C-DFFD-4348-8390-A4FA9829F81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329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9681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C4E3272-39C7-47C1-B40A-CEFB2ABB18C7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2031BAFA-DFAB-4BDA-A601-65BB35967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01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E3272-39C7-47C1-B40A-CEFB2ABB18C7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BAFA-DFAB-4BDA-A601-65BB35967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38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E3272-39C7-47C1-B40A-CEFB2ABB18C7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BAFA-DFAB-4BDA-A601-65BB35967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700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E3272-39C7-47C1-B40A-CEFB2ABB18C7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BAFA-DFAB-4BDA-A601-65BB35967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716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E3272-39C7-47C1-B40A-CEFB2ABB18C7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BAFA-DFAB-4BDA-A601-65BB35967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856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E3272-39C7-47C1-B40A-CEFB2ABB18C7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BAFA-DFAB-4BDA-A601-65BB35967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3835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E3272-39C7-47C1-B40A-CEFB2ABB18C7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BAFA-DFAB-4BDA-A601-65BB35967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7647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E3272-39C7-47C1-B40A-CEFB2ABB18C7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BAFA-DFAB-4BDA-A601-65BB35967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08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E3272-39C7-47C1-B40A-CEFB2ABB18C7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BAFA-DFAB-4BDA-A601-65BB35967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570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E3272-39C7-47C1-B40A-CEFB2ABB18C7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BAFA-DFAB-4BDA-A601-65BB35967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574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E3272-39C7-47C1-B40A-CEFB2ABB18C7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BAFA-DFAB-4BDA-A601-65BB35967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300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E3272-39C7-47C1-B40A-CEFB2ABB18C7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BAFA-DFAB-4BDA-A601-65BB35967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776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E3272-39C7-47C1-B40A-CEFB2ABB18C7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BAFA-DFAB-4BDA-A601-65BB35967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45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E3272-39C7-47C1-B40A-CEFB2ABB18C7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BAFA-DFAB-4BDA-A601-65BB35967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29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E3272-39C7-47C1-B40A-CEFB2ABB18C7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BAFA-DFAB-4BDA-A601-65BB35967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26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E3272-39C7-47C1-B40A-CEFB2ABB18C7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BAFA-DFAB-4BDA-A601-65BB35967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152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E3272-39C7-47C1-B40A-CEFB2ABB18C7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BAFA-DFAB-4BDA-A601-65BB35967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536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C4E3272-39C7-47C1-B40A-CEFB2ABB18C7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031BAFA-DFAB-4BDA-A601-65BB35967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4697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E7635-1D4B-84D5-FBFD-9FCCBBC394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503" y="2263805"/>
            <a:ext cx="10782300" cy="1495477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Pervasive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C3A5C0-B748-ECD3-3D73-48AC35FE96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0552" y="4351867"/>
            <a:ext cx="9228201" cy="1645920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 </a:t>
            </a:r>
            <a:r>
              <a:rPr lang="ar-EG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149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Attributes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20" t="34570" r="47169" b="48145"/>
          <a:stretch/>
        </p:blipFill>
        <p:spPr>
          <a:xfrm>
            <a:off x="2301137" y="2403799"/>
            <a:ext cx="5871314" cy="2838450"/>
          </a:xfrm>
        </p:spPr>
      </p:pic>
    </p:spTree>
    <p:extLst>
      <p:ext uri="{BB962C8B-B14F-4D97-AF65-F5344CB8AC3E}">
        <p14:creationId xmlns:p14="http://schemas.microsoft.com/office/powerpoint/2010/main" val="3786976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and Theme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2331" y="1586204"/>
            <a:ext cx="10131425" cy="306666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Instead of repeating XML attributes for every view, you can create styles to define reusable attributes and apply them across your app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26843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&amp; Subtract Example with check box and radio buttons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517" y="2005343"/>
            <a:ext cx="7975097" cy="448599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517" y="1890184"/>
            <a:ext cx="8492151" cy="47768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517" y="1908710"/>
            <a:ext cx="8738608" cy="491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7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"/>
          <p:cNvSpPr txBox="1">
            <a:spLocks noGrp="1"/>
          </p:cNvSpPr>
          <p:nvPr>
            <p:ph type="title"/>
          </p:nvPr>
        </p:nvSpPr>
        <p:spPr>
          <a:xfrm>
            <a:off x="1881387" y="274638"/>
            <a:ext cx="7239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 fontScale="90000"/>
          </a:bodyPr>
          <a:lstStyle/>
          <a:p>
            <a:pPr>
              <a:spcBef>
                <a:spcPts val="0"/>
              </a:spcBef>
              <a:buClr>
                <a:srgbClr val="FF0000"/>
              </a:buClr>
              <a:buSzPts val="2880"/>
            </a:pPr>
            <a:r>
              <a:rPr lang="en-US" sz="2800" dirty="0"/>
              <a:t>Basics for android: Spinners for </a:t>
            </a:r>
            <a:r>
              <a:rPr lang="en-US" sz="2880" dirty="0"/>
              <a:t>Temperature Converter Application</a:t>
            </a:r>
            <a:br>
              <a:rPr lang="en-US" sz="2880" dirty="0"/>
            </a:br>
            <a:endParaRPr sz="2880" dirty="0"/>
          </a:p>
        </p:txBody>
      </p:sp>
      <p:sp>
        <p:nvSpPr>
          <p:cNvPr id="218" name="Google Shape;218;p13"/>
          <p:cNvSpPr txBox="1">
            <a:spLocks noGrp="1"/>
          </p:cNvSpPr>
          <p:nvPr>
            <p:ph idx="1"/>
          </p:nvPr>
        </p:nvSpPr>
        <p:spPr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indent="-190500">
              <a:spcBef>
                <a:spcPts val="0"/>
              </a:spcBef>
              <a:buSzPts val="2400"/>
              <a:buNone/>
            </a:pPr>
            <a:endParaRPr/>
          </a:p>
        </p:txBody>
      </p:sp>
      <p:sp>
        <p:nvSpPr>
          <p:cNvPr id="219" name="Google Shape;219;p13"/>
          <p:cNvSpPr txBox="1">
            <a:spLocks noGrp="1"/>
          </p:cNvSpPr>
          <p:nvPr>
            <p:ph type="ftr" sz="quarter" idx="11"/>
          </p:nvPr>
        </p:nvSpPr>
        <p:spPr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ctr"/>
            <a:r>
              <a:rPr lang="en-US"/>
              <a:t>Mobile Computing</a:t>
            </a:r>
            <a:endParaRPr/>
          </a:p>
        </p:txBody>
      </p:sp>
      <p:sp>
        <p:nvSpPr>
          <p:cNvPr id="220" name="Google Shape;220;p13"/>
          <p:cNvSpPr txBox="1"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13</a:t>
            </a:fld>
            <a:endParaRPr/>
          </a:p>
        </p:txBody>
      </p:sp>
      <p:pic>
        <p:nvPicPr>
          <p:cNvPr id="221" name="Google Shape;221;p13"/>
          <p:cNvPicPr preferRelativeResize="0"/>
          <p:nvPr/>
        </p:nvPicPr>
        <p:blipFill rotWithShape="1">
          <a:blip r:embed="rId3">
            <a:alphaModFix/>
          </a:blip>
          <a:srcRect l="17500" r="14999" b="4000"/>
          <a:stretch/>
        </p:blipFill>
        <p:spPr>
          <a:xfrm>
            <a:off x="1828800" y="1447800"/>
            <a:ext cx="5105400" cy="47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3"/>
          <p:cNvPicPr preferRelativeResize="0"/>
          <p:nvPr/>
        </p:nvPicPr>
        <p:blipFill rotWithShape="1">
          <a:blip r:embed="rId4">
            <a:alphaModFix/>
          </a:blip>
          <a:srcRect l="17500" r="15624" b="5000"/>
          <a:stretch/>
        </p:blipFill>
        <p:spPr>
          <a:xfrm>
            <a:off x="3276600" y="1445663"/>
            <a:ext cx="5334000" cy="4726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3"/>
          <p:cNvPicPr preferRelativeResize="0"/>
          <p:nvPr/>
        </p:nvPicPr>
        <p:blipFill rotWithShape="1">
          <a:blip r:embed="rId5">
            <a:alphaModFix/>
          </a:blip>
          <a:srcRect l="18125" r="14999" b="5000"/>
          <a:stretch/>
        </p:blipFill>
        <p:spPr>
          <a:xfrm>
            <a:off x="4419600" y="1447800"/>
            <a:ext cx="5105400" cy="47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3"/>
          <p:cNvPicPr preferRelativeResize="0"/>
          <p:nvPr/>
        </p:nvPicPr>
        <p:blipFill rotWithShape="1">
          <a:blip r:embed="rId6">
            <a:alphaModFix/>
          </a:blip>
          <a:srcRect l="17500" r="14999" b="5000"/>
          <a:stretch/>
        </p:blipFill>
        <p:spPr>
          <a:xfrm>
            <a:off x="5791200" y="1447800"/>
            <a:ext cx="4648200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3"/>
          <p:cNvSpPr/>
          <p:nvPr/>
        </p:nvSpPr>
        <p:spPr>
          <a:xfrm>
            <a:off x="6324600" y="5181600"/>
            <a:ext cx="1600200" cy="457200"/>
          </a:xfrm>
          <a:prstGeom prst="rect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5062531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287" y="1502229"/>
            <a:ext cx="10131425" cy="1536441"/>
          </a:xfrm>
        </p:spPr>
        <p:txBody>
          <a:bodyPr/>
          <a:lstStyle/>
          <a:p>
            <a:r>
              <a:rPr lang="en-US" dirty="0"/>
              <a:t>Develop a calculator (sum and subtract using spanners)</a:t>
            </a:r>
          </a:p>
        </p:txBody>
      </p:sp>
    </p:spTree>
    <p:extLst>
      <p:ext uri="{BB962C8B-B14F-4D97-AF65-F5344CB8AC3E}">
        <p14:creationId xmlns:p14="http://schemas.microsoft.com/office/powerpoint/2010/main" val="3044443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FB9AF8-B4AF-BC0A-FB25-2CC93380E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86" y="287207"/>
            <a:ext cx="5025604" cy="47666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D55FFF-644C-47D7-C09A-ABF763F12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105" y="1924244"/>
            <a:ext cx="919162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4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1BAC8C-E10A-E217-A2D2-FA6A065BF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43" y="0"/>
            <a:ext cx="7324725" cy="6610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BE8C5F-0CE7-FFE9-A5A2-179EF7B04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347" y="862012"/>
            <a:ext cx="6396816" cy="533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99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164905-511A-32F9-1C77-B14600A17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142" y="261257"/>
            <a:ext cx="877571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1394E4-086C-DD38-2510-8C5444414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142" y="0"/>
            <a:ext cx="8775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250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1D7A1D-B42E-0376-692D-33B9A2091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821" y="1512804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7200" dirty="0"/>
          </a:p>
          <a:p>
            <a:pPr marL="0" indent="0" algn="ctr">
              <a:buNone/>
            </a:pPr>
            <a:r>
              <a:rPr lang="en-US" sz="7200" dirty="0">
                <a:solidFill>
                  <a:srgbClr val="C00000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515371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8985" y="1143001"/>
            <a:ext cx="10131425" cy="364913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 to layout managers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Views and </a:t>
            </a:r>
            <a:r>
              <a:rPr lang="en-US" dirty="0" err="1"/>
              <a:t>ViewGroups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Layout Attributes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Style and Themes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and Sub Example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Hands-On</a:t>
            </a:r>
          </a:p>
        </p:txBody>
      </p:sp>
    </p:spTree>
    <p:extLst>
      <p:ext uri="{BB962C8B-B14F-4D97-AF65-F5344CB8AC3E}">
        <p14:creationId xmlns:p14="http://schemas.microsoft.com/office/powerpoint/2010/main" val="3473092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999" y="630773"/>
            <a:ext cx="6265356" cy="1453363"/>
          </a:xfrm>
        </p:spPr>
        <p:txBody>
          <a:bodyPr>
            <a:normAutofit/>
          </a:bodyPr>
          <a:lstStyle/>
          <a:p>
            <a:r>
              <a:rPr lang="en-US" dirty="0"/>
              <a:t>“</a:t>
            </a:r>
            <a:r>
              <a:rPr lang="en-US" dirty="0" err="1"/>
              <a:t>common”Layout</a:t>
            </a:r>
            <a:r>
              <a:rPr lang="en-US" dirty="0"/>
              <a:t> managers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6113" y="1932693"/>
            <a:ext cx="4898826" cy="263123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err="1"/>
              <a:t>FrameLayout</a:t>
            </a:r>
            <a:endParaRPr lang="en-US" dirty="0"/>
          </a:p>
          <a:p>
            <a:pPr marL="642366" lvl="2" indent="-285750"/>
            <a:r>
              <a:rPr lang="en-US" dirty="0"/>
              <a:t>It is the simplest of the Layout Managers that pins each child view within its frame</a:t>
            </a:r>
          </a:p>
          <a:p>
            <a:pPr marL="459486" lvl="1" indent="-285750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60" y="1800807"/>
            <a:ext cx="4406231" cy="465838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0156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412" y="643463"/>
            <a:ext cx="5787588" cy="1608124"/>
          </a:xfrm>
        </p:spPr>
        <p:txBody>
          <a:bodyPr>
            <a:normAutofit/>
          </a:bodyPr>
          <a:lstStyle/>
          <a:p>
            <a:r>
              <a:rPr lang="en-US" sz="3300" dirty="0"/>
              <a:t>“</a:t>
            </a:r>
            <a:r>
              <a:rPr lang="en-US" sz="3300" dirty="0" err="1"/>
              <a:t>common”Layout</a:t>
            </a:r>
            <a:r>
              <a:rPr lang="en-US" sz="3300" dirty="0"/>
              <a:t> managers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082" y="2621901"/>
            <a:ext cx="5535260" cy="325849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 err="1"/>
              <a:t>LinearLayout</a:t>
            </a:r>
            <a:endParaRPr lang="en-US" dirty="0"/>
          </a:p>
          <a:p>
            <a:pPr marL="642366" lvl="2" indent="-285750"/>
            <a:r>
              <a:rPr lang="en-US" dirty="0"/>
              <a:t>Arranges its child views either vertically or horizontally.</a:t>
            </a:r>
          </a:p>
          <a:p>
            <a:pPr marL="459486" lvl="1" indent="-2857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749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common”Layout</a:t>
            </a:r>
            <a:r>
              <a:rPr lang="en-US" dirty="0"/>
              <a:t> managers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4774" y="1519335"/>
            <a:ext cx="10131425" cy="1909665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sz="2800" dirty="0"/>
              <a:t>RelativeLayout</a:t>
            </a:r>
          </a:p>
          <a:p>
            <a:pPr marL="642366" lvl="2" indent="-285750"/>
            <a:r>
              <a:rPr lang="en-US" sz="2000" dirty="0"/>
              <a:t>Positions views relative to each other or the parent container.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499" y="3425467"/>
            <a:ext cx="3742857" cy="2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75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44" y="518806"/>
            <a:ext cx="6246695" cy="1453363"/>
          </a:xfrm>
        </p:spPr>
        <p:txBody>
          <a:bodyPr>
            <a:normAutofit/>
          </a:bodyPr>
          <a:lstStyle/>
          <a:p>
            <a:r>
              <a:rPr lang="en-US" dirty="0"/>
              <a:t>“</a:t>
            </a:r>
            <a:r>
              <a:rPr lang="en-US" dirty="0" err="1"/>
              <a:t>common”Layout</a:t>
            </a:r>
            <a:r>
              <a:rPr lang="en-US" dirty="0"/>
              <a:t> managers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461" y="1772817"/>
            <a:ext cx="4696510" cy="228840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 err="1"/>
              <a:t>GridLayout</a:t>
            </a:r>
            <a:endParaRPr lang="en-US" dirty="0"/>
          </a:p>
          <a:p>
            <a:pPr marL="642366" lvl="2" indent="-285750"/>
            <a:r>
              <a:rPr lang="en-US" dirty="0"/>
              <a:t>Positions views relative to each other or the parent container.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604" y="2082940"/>
            <a:ext cx="3816416" cy="381641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7655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common”Layout</a:t>
            </a:r>
            <a:r>
              <a:rPr lang="en-US" dirty="0"/>
              <a:t> managers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3671" y="1890302"/>
            <a:ext cx="10131425" cy="1212922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sz="2800" dirty="0" err="1"/>
              <a:t>ConstraintLayout</a:t>
            </a:r>
            <a:endParaRPr lang="en-US" sz="2800" dirty="0"/>
          </a:p>
          <a:p>
            <a:pPr marL="642366" lvl="2" indent="-285750"/>
            <a:r>
              <a:rPr lang="en-US" sz="2000" dirty="0"/>
              <a:t>Allows flexible and complex layouts by constraining views to one another in a flat view hierarchy (modern and powerful layout).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550" y="3693263"/>
            <a:ext cx="4634920" cy="280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03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Ex: Linear Layout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0" t="11366" r="22796" b="28019"/>
          <a:stretch/>
        </p:blipFill>
        <p:spPr>
          <a:xfrm>
            <a:off x="2905125" y="1642668"/>
            <a:ext cx="7096125" cy="5018254"/>
          </a:xfrm>
        </p:spPr>
      </p:pic>
    </p:spTree>
    <p:extLst>
      <p:ext uri="{BB962C8B-B14F-4D97-AF65-F5344CB8AC3E}">
        <p14:creationId xmlns:p14="http://schemas.microsoft.com/office/powerpoint/2010/main" val="3866518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 and </a:t>
            </a:r>
            <a:r>
              <a:rPr lang="en-US" dirty="0" err="1"/>
              <a:t>ViewGroups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1539" y="1819469"/>
            <a:ext cx="10131425" cy="278674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Views </a:t>
            </a:r>
          </a:p>
          <a:p>
            <a:pPr marL="630936" lvl="1" indent="-457200"/>
            <a:r>
              <a:rPr lang="en-US" sz="2000" dirty="0"/>
              <a:t>The</a:t>
            </a:r>
            <a:r>
              <a:rPr lang="en-US" dirty="0"/>
              <a:t> basic building blocks for UI components like buttons, text fields, images, etc.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ViewGroups</a:t>
            </a:r>
            <a:endParaRPr lang="en-US" sz="2400" dirty="0"/>
          </a:p>
          <a:p>
            <a:pPr marL="630936" lvl="1" indent="-457200"/>
            <a:r>
              <a:rPr lang="en-US" dirty="0"/>
              <a:t>Containers that hold multiple views or other </a:t>
            </a:r>
            <a:r>
              <a:rPr lang="en-US" dirty="0" err="1"/>
              <a:t>ViewGroups</a:t>
            </a:r>
            <a:r>
              <a:rPr lang="en-US" dirty="0"/>
              <a:t>, providing structure for UI layouts, like </a:t>
            </a:r>
            <a:r>
              <a:rPr lang="en-US" dirty="0" err="1"/>
              <a:t>frameLayout</a:t>
            </a:r>
            <a:r>
              <a:rPr lang="en-US" dirty="0"/>
              <a:t> , </a:t>
            </a:r>
            <a:r>
              <a:rPr lang="en-US" dirty="0" err="1"/>
              <a:t>Scrolliew</a:t>
            </a:r>
            <a:r>
              <a:rPr lang="en-US" dirty="0"/>
              <a:t> etc.</a:t>
            </a:r>
          </a:p>
        </p:txBody>
      </p:sp>
    </p:spTree>
    <p:extLst>
      <p:ext uri="{BB962C8B-B14F-4D97-AF65-F5344CB8AC3E}">
        <p14:creationId xmlns:p14="http://schemas.microsoft.com/office/powerpoint/2010/main" val="9943547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6FB8C79566C946B021AF1F49D28C93" ma:contentTypeVersion="3" ma:contentTypeDescription="Create a new document." ma:contentTypeScope="" ma:versionID="bc1378fae5ab762e85d2ded2d1929058">
  <xsd:schema xmlns:xsd="http://www.w3.org/2001/XMLSchema" xmlns:xs="http://www.w3.org/2001/XMLSchema" xmlns:p="http://schemas.microsoft.com/office/2006/metadata/properties" xmlns:ns2="ef95c6fc-9adb-4eba-836f-cf0dae6f99d3" targetNamespace="http://schemas.microsoft.com/office/2006/metadata/properties" ma:root="true" ma:fieldsID="f2f041790d015c920b5c6722c55d099a" ns2:_="">
    <xsd:import namespace="ef95c6fc-9adb-4eba-836f-cf0dae6f99d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95c6fc-9adb-4eba-836f-cf0dae6f99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53791E5-D6F9-442D-9298-B22F8A5FA666}"/>
</file>

<file path=customXml/itemProps2.xml><?xml version="1.0" encoding="utf-8"?>
<ds:datastoreItem xmlns:ds="http://schemas.openxmlformats.org/officeDocument/2006/customXml" ds:itemID="{0193CBF2-223B-406B-8F53-5CECB2FAA258}"/>
</file>

<file path=customXml/itemProps3.xml><?xml version="1.0" encoding="utf-8"?>
<ds:datastoreItem xmlns:ds="http://schemas.openxmlformats.org/officeDocument/2006/customXml" ds:itemID="{9BFA4CA3-1E09-4331-A8AC-622BBF08DA72}"/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810</TotalTime>
  <Words>296</Words>
  <Application>Microsoft Office PowerPoint</Application>
  <PresentationFormat>Widescreen</PresentationFormat>
  <Paragraphs>45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Celestial</vt:lpstr>
      <vt:lpstr>Pervasive Computing</vt:lpstr>
      <vt:lpstr>agenda</vt:lpstr>
      <vt:lpstr>“common”Layout managers</vt:lpstr>
      <vt:lpstr>“common”Layout managers</vt:lpstr>
      <vt:lpstr>“common”Layout managers</vt:lpstr>
      <vt:lpstr>“common”Layout managers</vt:lpstr>
      <vt:lpstr>“common”Layout managers</vt:lpstr>
      <vt:lpstr>Ex: Linear Layout</vt:lpstr>
      <vt:lpstr>Views and ViewGroups</vt:lpstr>
      <vt:lpstr>Layout Attributes </vt:lpstr>
      <vt:lpstr>Style and Theme</vt:lpstr>
      <vt:lpstr>Add &amp; Subtract Example with check box and radio buttons</vt:lpstr>
      <vt:lpstr>Basics for android: Spinners for Temperature Converter Application </vt:lpstr>
      <vt:lpstr>Hands-On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Pervasive Computing</dc:title>
  <dc:creator>hp</dc:creator>
  <cp:lastModifiedBy>maha osama</cp:lastModifiedBy>
  <cp:revision>24</cp:revision>
  <dcterms:created xsi:type="dcterms:W3CDTF">2023-02-18T20:04:28Z</dcterms:created>
  <dcterms:modified xsi:type="dcterms:W3CDTF">2024-10-20T13:09:57Z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0x010100F16FB8C79566C946B021AF1F49D28C93</vt:lpwstr>
  </property>
</Properties>
</file>